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78" r:id="rId8"/>
    <p:sldId id="259" r:id="rId9"/>
    <p:sldId id="261" r:id="rId10"/>
    <p:sldId id="262" r:id="rId11"/>
    <p:sldId id="263" r:id="rId12"/>
    <p:sldId id="264" r:id="rId13"/>
    <p:sldId id="260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A699F-744D-5C08-00D7-4ACBC0A2E17A}" v="387" dt="2024-01-16T01:29:51.833"/>
    <p1510:client id="{92F53873-32B0-0583-D7C8-07C1431A4454}" v="1716" dt="2024-01-16T14:33:30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DB26-D60F-158E-90A5-EF620C177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0D1FC-F961-F5D4-B3CA-155CD985B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3B92F-CA08-BFC9-2D1A-054DDE55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F1FA-C0B9-452B-AAC3-431144128A4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6A1F2-0623-9EFB-B652-7859A30B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0227D-B34F-5DF2-EA0D-83755247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D87-1768-4F09-A017-6C32DA080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365A-6179-E814-9A2D-DAF598A1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F2F70-084A-5816-58EC-4AC7F34CF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AB03C-B570-BBD8-BD93-2F3A071D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F1FA-C0B9-452B-AAC3-431144128A4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75EFE-39AD-6E4C-F23D-C733ED97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9307C-1BF9-DD33-1174-F7FCB172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D87-1768-4F09-A017-6C32DA080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7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1122E-C799-9791-7989-8432C0242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B4DA9-02D2-D1C0-DA36-206E4B895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F2477-65DA-3367-07EC-E6763822B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F1FA-C0B9-452B-AAC3-431144128A4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4B3F5-9B29-B0C4-B30D-1EDBCD6B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AFE2-FE2A-59D8-B83B-E758DAC4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D87-1768-4F09-A017-6C32DA080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5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91BD-163B-1EB9-3B23-095F2DBE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DDE50-1CB3-8913-E7C4-5E21139D7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49748-DC2E-0DC9-D90C-7976C40B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F1FA-C0B9-452B-AAC3-431144128A4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E14FC-D672-FAB7-98CD-59F5FA24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5D2A7-A6A9-4B5B-ADB9-2536B64D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D87-1768-4F09-A017-6C32DA080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5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F8DB-CCA1-431C-3D7E-7D980D93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A5AD-397E-AD6A-9C5C-FB1FEF67A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9CF25-E5EF-2590-3957-C111134E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F1FA-C0B9-452B-AAC3-431144128A4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E5DC5-68BC-F16E-723D-8DD714F1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6BCE3-96DD-5CBE-84A3-2A9EB9EA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D87-1768-4F09-A017-6C32DA080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2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29D1E-9EF6-0F30-DC8F-B02B83DB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8EB71-911D-DEEE-E0FF-18A5D8719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D5B4E-3573-8112-A593-4B06E240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F780D-3C2C-6B12-3C00-A075A477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F1FA-C0B9-452B-AAC3-431144128A4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62209-2D3C-2AEA-C887-C005549E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461F1-C890-EF71-264F-2295D125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D87-1768-4F09-A017-6C32DA080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8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41C5E-CD4C-DD2B-D4B4-6256E453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F1309-113F-A7BD-5D11-99FA30E3D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2FCD2-A7ED-FECF-97E0-6B26A953F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1956C-2DF5-817E-5554-CA1683A8C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50A471-0EDE-4F15-32C2-27699098E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3BC487-0AF0-3953-B319-747C42AF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F1FA-C0B9-452B-AAC3-431144128A4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A7BE2-2014-5C98-8A00-8D2E488C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D66A5-5D1A-55D5-5573-3824FC55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D87-1768-4F09-A017-6C32DA080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3BB8-1FE8-F843-8225-EF44F975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F69D0-CD5C-A5E0-7DD5-A9EACCE2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F1FA-C0B9-452B-AAC3-431144128A4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AB48A-3DD8-C6C7-8A3A-CC0ED272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3AA0F-F47F-9C65-3EE3-942926BB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D87-1768-4F09-A017-6C32DA080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526BCC-AACD-A74F-3B45-4CECBFD6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F1FA-C0B9-452B-AAC3-431144128A4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86AD3-89A1-801D-D055-E2C58761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E90B3-C137-1DA9-E502-71C51E2B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D87-1768-4F09-A017-6C32DA080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2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F30C1-86E9-244D-B030-315FC5AD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CC1A9-845A-6F18-8DBD-36B366B1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82A4F-5B37-3C8B-E506-F7147AC84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0FAEE-2B8F-A8BF-5066-F3850680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F1FA-C0B9-452B-AAC3-431144128A4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B8EA8-6A0C-DFE6-6EA4-9F5291B7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D8F27-9CBC-A556-5117-A0C36F5C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D87-1768-4F09-A017-6C32DA080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53D72-3694-1F98-F3EE-39370F2E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6AADD8-8362-DBBD-F721-B74BBF893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8C30D-59C7-A8CD-AEE9-12861EAD4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C6B86-501F-D437-1E1A-9409388E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F1FA-C0B9-452B-AAC3-431144128A4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DC762-F3C8-2040-5D80-9FDA4D3B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BDB59-A724-090E-8B82-79DAA99F7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D87-1768-4F09-A017-6C32DA080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44622-4704-FCA5-444C-E7CCC2A40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EBABC-80EF-3106-4E20-89CD0123F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5BA56-24CE-723F-E0A7-670CF9FF8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DDF1FA-C0B9-452B-AAC3-431144128A4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D44D0-BDA4-BF9F-EE56-AA1A9393C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F4901-5CD8-C3CF-B7CF-DFF3EC5BD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243D87-1768-4F09-A017-6C32DA080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4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C97C30-25F9-9972-4A83-2D0F64CC8430}"/>
              </a:ext>
            </a:extLst>
          </p:cNvPr>
          <p:cNvSpPr/>
          <p:nvPr/>
        </p:nvSpPr>
        <p:spPr>
          <a:xfrm>
            <a:off x="1247934" y="446203"/>
            <a:ext cx="94348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French and Indian War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Part 1-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Expanding French Empire</a:t>
            </a:r>
          </a:p>
        </p:txBody>
      </p:sp>
    </p:spTree>
    <p:extLst>
      <p:ext uri="{BB962C8B-B14F-4D97-AF65-F5344CB8AC3E}">
        <p14:creationId xmlns:p14="http://schemas.microsoft.com/office/powerpoint/2010/main" val="81823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learing the land for settling: arriving on a seigneury – Societies and  Territories (LEARN-RÉCIT)">
            <a:extLst>
              <a:ext uri="{FF2B5EF4-FFF2-40B4-BE49-F238E27FC236}">
                <a16:creationId xmlns:a16="http://schemas.microsoft.com/office/drawing/2014/main" id="{7371F89E-F1A5-589C-C220-01361F00E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4" r="10343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CFDA6A-8FC8-FAAD-7A93-A309B42DCC43}"/>
              </a:ext>
            </a:extLst>
          </p:cNvPr>
          <p:cNvSpPr txBox="1"/>
          <p:nvPr/>
        </p:nvSpPr>
        <p:spPr>
          <a:xfrm>
            <a:off x="6375910" y="72001"/>
            <a:ext cx="5879589" cy="3742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Bookman Old Style"/>
              </a:rPr>
              <a:t>The government of France wanted to establish a </a:t>
            </a:r>
            <a:r>
              <a:rPr lang="en-US" sz="4000" u="sng" dirty="0">
                <a:latin typeface="Bookman Old Style"/>
              </a:rPr>
              <a:t>permanent</a:t>
            </a:r>
            <a:r>
              <a:rPr lang="en-US" sz="4000" dirty="0">
                <a:latin typeface="Bookman Old Style"/>
              </a:rPr>
              <a:t> colony of farming families in the St. Lawrence River </a:t>
            </a:r>
            <a:r>
              <a:rPr lang="en-US" sz="4000" u="sng" dirty="0">
                <a:latin typeface="Bookman Old Style"/>
              </a:rPr>
              <a:t>valley</a:t>
            </a:r>
            <a:r>
              <a:rPr lang="en-US" sz="4000" dirty="0">
                <a:latin typeface="Bookman Old Style"/>
              </a:rPr>
              <a:t>.  They encouraged families to move to New France, and by 1700, the population grew to about </a:t>
            </a:r>
            <a:r>
              <a:rPr lang="en-US" sz="4000" u="sng" dirty="0">
                <a:latin typeface="Bookman Old Style"/>
              </a:rPr>
              <a:t>15,000</a:t>
            </a:r>
            <a:r>
              <a:rPr lang="en-US" sz="4000" dirty="0">
                <a:latin typeface="Bookman Old Style"/>
              </a:rPr>
              <a:t> people.</a:t>
            </a:r>
          </a:p>
        </p:txBody>
      </p:sp>
    </p:spTree>
    <p:extLst>
      <p:ext uri="{BB962C8B-B14F-4D97-AF65-F5344CB8AC3E}">
        <p14:creationId xmlns:p14="http://schemas.microsoft.com/office/powerpoint/2010/main" val="317779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orth America's Great Waters | Explorers and Traders | PBS LearningMedia">
            <a:extLst>
              <a:ext uri="{FF2B5EF4-FFF2-40B4-BE49-F238E27FC236}">
                <a16:creationId xmlns:a16="http://schemas.microsoft.com/office/drawing/2014/main" id="{DD99705E-4797-6FDB-57F7-74E524AB9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CFDA6A-8FC8-FAAD-7A93-A309B42DCC43}"/>
              </a:ext>
            </a:extLst>
          </p:cNvPr>
          <p:cNvSpPr txBox="1"/>
          <p:nvPr/>
        </p:nvSpPr>
        <p:spPr>
          <a:xfrm>
            <a:off x="0" y="884801"/>
            <a:ext cx="4850889" cy="3742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Bookman Old Style"/>
              </a:rPr>
              <a:t>The French continued to </a:t>
            </a:r>
            <a:r>
              <a:rPr lang="en-US" sz="4000" u="sng" dirty="0">
                <a:latin typeface="Bookman Old Style"/>
              </a:rPr>
              <a:t>explore</a:t>
            </a:r>
            <a:r>
              <a:rPr lang="en-US" sz="4000" dirty="0">
                <a:latin typeface="Bookman Old Style"/>
              </a:rPr>
              <a:t> North America with the goal of expanding their empire and possibly finding the </a:t>
            </a:r>
            <a:r>
              <a:rPr lang="en-US" sz="4000" u="sng" dirty="0">
                <a:latin typeface="Bookman Old Style"/>
              </a:rPr>
              <a:t>Northwest</a:t>
            </a:r>
            <a:r>
              <a:rPr lang="en-US" sz="4000" dirty="0">
                <a:latin typeface="Bookman Old Style"/>
              </a:rPr>
              <a:t> Passage.</a:t>
            </a:r>
          </a:p>
        </p:txBody>
      </p:sp>
    </p:spTree>
    <p:extLst>
      <p:ext uri="{BB962C8B-B14F-4D97-AF65-F5344CB8AC3E}">
        <p14:creationId xmlns:p14="http://schemas.microsoft.com/office/powerpoint/2010/main" val="112885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07D52-7606-BD98-9392-12A5E65B5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ené-Robert Cavelier de La Salle 1670-1687 | Virtual Museum of New France">
            <a:extLst>
              <a:ext uri="{FF2B5EF4-FFF2-40B4-BE49-F238E27FC236}">
                <a16:creationId xmlns:a16="http://schemas.microsoft.com/office/drawing/2014/main" id="{BF982FA2-77A8-7EF7-4D8A-2854A259C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368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934C18-4496-3402-8F01-857F8A2B0DDD}"/>
              </a:ext>
            </a:extLst>
          </p:cNvPr>
          <p:cNvSpPr txBox="1"/>
          <p:nvPr/>
        </p:nvSpPr>
        <p:spPr>
          <a:xfrm>
            <a:off x="76200" y="97401"/>
            <a:ext cx="4279389" cy="3742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Bookman Old Style"/>
              </a:rPr>
              <a:t>In 1669 a Frenchman named </a:t>
            </a:r>
            <a:r>
              <a:rPr lang="en-US" sz="4000" u="sng" dirty="0">
                <a:latin typeface="Bookman Old Style"/>
              </a:rPr>
              <a:t>La Salle</a:t>
            </a:r>
            <a:r>
              <a:rPr lang="en-US" sz="4000" dirty="0">
                <a:latin typeface="Bookman Old Style"/>
              </a:rPr>
              <a:t> travelled from Lake Ontario south to the </a:t>
            </a:r>
            <a:r>
              <a:rPr lang="en-US" sz="4000" u="sng" dirty="0">
                <a:latin typeface="Bookman Old Style"/>
              </a:rPr>
              <a:t>Ohio</a:t>
            </a:r>
            <a:r>
              <a:rPr lang="en-US" sz="4000" dirty="0">
                <a:latin typeface="Bookman Old Style"/>
              </a:rPr>
              <a:t> River and followed it almost to where it flows into the </a:t>
            </a:r>
            <a:r>
              <a:rPr lang="en-US" sz="4000" u="sng" dirty="0">
                <a:latin typeface="Bookman Old Style"/>
              </a:rPr>
              <a:t>Mississippi</a:t>
            </a:r>
            <a:r>
              <a:rPr lang="en-US" sz="4000" dirty="0">
                <a:latin typeface="Bookman Old Style"/>
              </a:rPr>
              <a:t> River.</a:t>
            </a:r>
          </a:p>
        </p:txBody>
      </p:sp>
    </p:spTree>
    <p:extLst>
      <p:ext uri="{BB962C8B-B14F-4D97-AF65-F5344CB8AC3E}">
        <p14:creationId xmlns:p14="http://schemas.microsoft.com/office/powerpoint/2010/main" val="2310261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4E680-176B-5B00-D02F-80C6192DA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0DD15-4CEB-CDAB-810F-3B775E5A6010}"/>
              </a:ext>
            </a:extLst>
          </p:cNvPr>
          <p:cNvSpPr txBox="1"/>
          <p:nvPr/>
        </p:nvSpPr>
        <p:spPr>
          <a:xfrm>
            <a:off x="-52320" y="563567"/>
            <a:ext cx="6713310" cy="37290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Bookman Old Style"/>
              </a:rPr>
              <a:t>In 1673, fur trader </a:t>
            </a:r>
            <a:r>
              <a:rPr lang="en-US" sz="4000" u="sng" dirty="0">
                <a:latin typeface="Bookman Old Style"/>
              </a:rPr>
              <a:t>Jacques Marquette</a:t>
            </a:r>
            <a:r>
              <a:rPr lang="en-US" sz="4000" dirty="0">
                <a:latin typeface="Bookman Old Style"/>
              </a:rPr>
              <a:t> and missionary priest Louis Joliet set out from Lake Michigan to the </a:t>
            </a:r>
            <a:r>
              <a:rPr lang="en-US" sz="4000" u="sng" dirty="0">
                <a:latin typeface="Bookman Old Style"/>
              </a:rPr>
              <a:t>Wisconsin</a:t>
            </a:r>
            <a:r>
              <a:rPr lang="en-US" sz="4000" dirty="0">
                <a:latin typeface="Bookman Old Style"/>
              </a:rPr>
              <a:t> River and finally to the Mississippi River and travelled south as far as the </a:t>
            </a:r>
            <a:r>
              <a:rPr lang="en-US" sz="4000" u="sng" dirty="0">
                <a:latin typeface="Bookman Old Style"/>
              </a:rPr>
              <a:t>Arkansas</a:t>
            </a:r>
            <a:r>
              <a:rPr lang="en-US" sz="4000" dirty="0">
                <a:latin typeface="Bookman Old Style"/>
              </a:rPr>
              <a:t> River.</a:t>
            </a:r>
          </a:p>
        </p:txBody>
      </p:sp>
      <p:pic>
        <p:nvPicPr>
          <p:cNvPr id="3" name="Picture 2" descr="Jacques Marquette - Kids | Britannica Kids | Homework Help">
            <a:extLst>
              <a:ext uri="{FF2B5EF4-FFF2-40B4-BE49-F238E27FC236}">
                <a16:creationId xmlns:a16="http://schemas.microsoft.com/office/drawing/2014/main" id="{E7EECE1D-94B4-2E5E-4BCE-D481BF025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5124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9A786B-3BD6-0713-7A2A-D7C498AEC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DA70C6-D475-221B-AC9C-19BC5D7793A6}"/>
              </a:ext>
            </a:extLst>
          </p:cNvPr>
          <p:cNvSpPr txBox="1"/>
          <p:nvPr/>
        </p:nvSpPr>
        <p:spPr>
          <a:xfrm>
            <a:off x="445838" y="703580"/>
            <a:ext cx="48643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Bookman Old Style"/>
                <a:ea typeface="+mj-ea"/>
                <a:cs typeface="+mj-cs"/>
              </a:rPr>
              <a:t>These </a:t>
            </a:r>
            <a:r>
              <a:rPr lang="en-US" sz="4000" u="sng" dirty="0">
                <a:latin typeface="Bookman Old Style"/>
                <a:ea typeface="+mj-ea"/>
                <a:cs typeface="+mj-cs"/>
              </a:rPr>
              <a:t>expeditions</a:t>
            </a:r>
            <a:r>
              <a:rPr lang="en-US" sz="4000" dirty="0">
                <a:latin typeface="Bookman Old Style"/>
                <a:ea typeface="+mj-ea"/>
                <a:cs typeface="+mj-cs"/>
              </a:rPr>
              <a:t> came about from </a:t>
            </a:r>
            <a:r>
              <a:rPr lang="en-US" sz="4000" u="sng" dirty="0">
                <a:latin typeface="Bookman Old Style"/>
                <a:ea typeface="+mj-ea"/>
                <a:cs typeface="+mj-cs"/>
              </a:rPr>
              <a:t>stories</a:t>
            </a:r>
            <a:r>
              <a:rPr lang="en-US" sz="4000" dirty="0">
                <a:latin typeface="Bookman Old Style"/>
                <a:ea typeface="+mj-ea"/>
                <a:cs typeface="+mj-cs"/>
              </a:rPr>
              <a:t> Native Americans told about unknown rivers and "great waters". 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he Explorations of Marquette and Joliet">
            <a:extLst>
              <a:ext uri="{FF2B5EF4-FFF2-40B4-BE49-F238E27FC236}">
                <a16:creationId xmlns:a16="http://schemas.microsoft.com/office/drawing/2014/main" id="{BF60921F-5D7C-DAFA-B30E-9BC30F2F1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" r="1893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5871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6114CC-BE43-2DB9-AEB9-12BA0131A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hotograph | Robert Cavelier de La Salle, French Ex | Science Source Images">
            <a:extLst>
              <a:ext uri="{FF2B5EF4-FFF2-40B4-BE49-F238E27FC236}">
                <a16:creationId xmlns:a16="http://schemas.microsoft.com/office/drawing/2014/main" id="{8D78A24A-578B-0334-A938-7187D18F2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3" b="2216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20A51-F162-66A8-AE63-B1DADF44676F}"/>
              </a:ext>
            </a:extLst>
          </p:cNvPr>
          <p:cNvSpPr txBox="1"/>
          <p:nvPr/>
        </p:nvSpPr>
        <p:spPr>
          <a:xfrm>
            <a:off x="7760210" y="262501"/>
            <a:ext cx="4584189" cy="3742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Bookman Old Style"/>
              </a:rPr>
              <a:t>With </a:t>
            </a:r>
            <a:r>
              <a:rPr lang="en-US" sz="4000" u="sng" dirty="0">
                <a:latin typeface="Bookman Old Style"/>
              </a:rPr>
              <a:t>information</a:t>
            </a:r>
            <a:r>
              <a:rPr lang="en-US" sz="4000" dirty="0">
                <a:latin typeface="Bookman Old Style"/>
              </a:rPr>
              <a:t> gathered from these expeditions, La Salle wanted to try to reach the </a:t>
            </a:r>
            <a:r>
              <a:rPr lang="en-US" sz="4000" u="sng" dirty="0">
                <a:latin typeface="Bookman Old Style"/>
              </a:rPr>
              <a:t>mouth</a:t>
            </a:r>
            <a:r>
              <a:rPr lang="en-US" sz="4000" dirty="0">
                <a:latin typeface="Bookman Old Style"/>
              </a:rPr>
              <a:t> of the Mississippi River for purposes of </a:t>
            </a:r>
            <a:r>
              <a:rPr lang="en-US" sz="4000" u="sng" dirty="0">
                <a:latin typeface="Bookman Old Style"/>
              </a:rPr>
              <a:t>colonization</a:t>
            </a:r>
            <a:r>
              <a:rPr lang="en-US" sz="4000" dirty="0">
                <a:latin typeface="Bookman Old Styl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4900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98016-1CFC-34FE-3E6C-3FFBBBC81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170D14-9F18-F84A-4DE5-0FDB760F5010}"/>
              </a:ext>
            </a:extLst>
          </p:cNvPr>
          <p:cNvSpPr txBox="1"/>
          <p:nvPr/>
        </p:nvSpPr>
        <p:spPr>
          <a:xfrm>
            <a:off x="313509" y="222069"/>
            <a:ext cx="11599817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Bookman Old Style"/>
              </a:rPr>
              <a:t>With permission from </a:t>
            </a:r>
            <a:r>
              <a:rPr lang="en-US" sz="4000" u="sng" dirty="0">
                <a:latin typeface="Bookman Old Style"/>
              </a:rPr>
              <a:t>King Louis XIV</a:t>
            </a:r>
            <a:r>
              <a:rPr lang="en-US" sz="4000" dirty="0">
                <a:latin typeface="Bookman Old Style"/>
              </a:rPr>
              <a:t> of France, in 1679 La Salle and his team set out on their journey.  In April of 1682, they reached the </a:t>
            </a:r>
            <a:r>
              <a:rPr lang="en-US" sz="4000" u="sng" dirty="0">
                <a:latin typeface="Bookman Old Style"/>
              </a:rPr>
              <a:t>Gulf of Mexico</a:t>
            </a:r>
            <a:r>
              <a:rPr lang="en-US" sz="4000" dirty="0">
                <a:latin typeface="Bookman Old Style"/>
              </a:rPr>
              <a:t>.</a:t>
            </a:r>
            <a:endParaRPr lang="en-US" dirty="0"/>
          </a:p>
        </p:txBody>
      </p:sp>
      <p:pic>
        <p:nvPicPr>
          <p:cNvPr id="3" name="Picture 2" descr="Biography of Robert Cavelier de la Salle, Explorer">
            <a:extLst>
              <a:ext uri="{FF2B5EF4-FFF2-40B4-BE49-F238E27FC236}">
                <a16:creationId xmlns:a16="http://schemas.microsoft.com/office/drawing/2014/main" id="{526D82C0-B145-9FB8-33B7-C2E5E033F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2792171"/>
            <a:ext cx="5943599" cy="39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90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BA6E8B-F445-74CC-19F1-2373422FE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06C4FC-AF99-89EA-9971-428FF9668D21}"/>
              </a:ext>
            </a:extLst>
          </p:cNvPr>
          <p:cNvSpPr txBox="1"/>
          <p:nvPr/>
        </p:nvSpPr>
        <p:spPr>
          <a:xfrm>
            <a:off x="5080" y="1475899"/>
            <a:ext cx="5196089" cy="3320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Bookman Old Style"/>
              </a:rPr>
              <a:t>La Salle called all the land of the Mississippi </a:t>
            </a:r>
            <a:r>
              <a:rPr lang="en-US" sz="4000" u="sng" dirty="0">
                <a:latin typeface="Bookman Old Style"/>
              </a:rPr>
              <a:t>drainage basin</a:t>
            </a:r>
            <a:r>
              <a:rPr lang="en-US" sz="4000" dirty="0">
                <a:latin typeface="Bookman Old Style"/>
              </a:rPr>
              <a:t> from the Great Lakes to the Gulf of Mexico </a:t>
            </a:r>
            <a:r>
              <a:rPr lang="en-US" sz="4000" u="sng" dirty="0">
                <a:latin typeface="Bookman Old Style"/>
              </a:rPr>
              <a:t>Louisiana</a:t>
            </a:r>
            <a:r>
              <a:rPr lang="en-US" sz="4000" dirty="0">
                <a:latin typeface="Bookman Old Style"/>
              </a:rPr>
              <a:t>.</a:t>
            </a: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ississippi River System - Wikipedia">
            <a:extLst>
              <a:ext uri="{FF2B5EF4-FFF2-40B4-BE49-F238E27FC236}">
                <a16:creationId xmlns:a16="http://schemas.microsoft.com/office/drawing/2014/main" id="{40601B97-AC81-2F6E-9D06-743973F686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6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920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476FC-79DB-C08B-576F-E1F6E3A11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B1A162-1C7E-C97A-66EC-0BBA6A60A2DB}"/>
              </a:ext>
            </a:extLst>
          </p:cNvPr>
          <p:cNvSpPr txBox="1"/>
          <p:nvPr/>
        </p:nvSpPr>
        <p:spPr>
          <a:xfrm>
            <a:off x="313509" y="222069"/>
            <a:ext cx="1159981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Bookman Old Style"/>
              </a:rPr>
              <a:t>La Salle wanted to build a string of </a:t>
            </a:r>
            <a:r>
              <a:rPr lang="en-US" sz="4000" u="sng" dirty="0">
                <a:latin typeface="Bookman Old Style"/>
              </a:rPr>
              <a:t>forts</a:t>
            </a:r>
            <a:r>
              <a:rPr lang="en-US" sz="4000" dirty="0">
                <a:latin typeface="Bookman Old Style"/>
              </a:rPr>
              <a:t> along the </a:t>
            </a:r>
            <a:r>
              <a:rPr lang="en-US" sz="4000" u="sng" dirty="0">
                <a:latin typeface="Bookman Old Style"/>
              </a:rPr>
              <a:t>Mississippi</a:t>
            </a:r>
            <a:r>
              <a:rPr lang="en-US" sz="4000" dirty="0">
                <a:latin typeface="Bookman Old Style"/>
              </a:rPr>
              <a:t> from the Great Lakes to the Gulf of Mexico.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73714-BBAE-14B0-7B89-DD2ECDAB6EC1}"/>
              </a:ext>
            </a:extLst>
          </p:cNvPr>
          <p:cNvSpPr txBox="1"/>
          <p:nvPr/>
        </p:nvSpPr>
        <p:spPr>
          <a:xfrm>
            <a:off x="-95795" y="6080202"/>
            <a:ext cx="123835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atin typeface="Bookman Old Style"/>
              </a:rPr>
              <a:t>Why do you think France would want to do this?</a:t>
            </a:r>
            <a:endParaRPr lang="en-US" dirty="0"/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260F80EE-65F2-AAC1-1BCF-E44C8C709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38" r="-327" b="-321"/>
          <a:stretch/>
        </p:blipFill>
        <p:spPr>
          <a:xfrm>
            <a:off x="3378200" y="2159175"/>
            <a:ext cx="5054641" cy="39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9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1E64B-8455-CC07-8177-97018C53E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1A01E0-E406-4129-D052-A952E0C39F29}"/>
              </a:ext>
            </a:extLst>
          </p:cNvPr>
          <p:cNvSpPr txBox="1"/>
          <p:nvPr/>
        </p:nvSpPr>
        <p:spPr>
          <a:xfrm>
            <a:off x="313509" y="222069"/>
            <a:ext cx="11599817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Bookman Old Style"/>
              </a:rPr>
              <a:t>In </a:t>
            </a:r>
            <a:r>
              <a:rPr lang="en-US" sz="4000" u="sng" dirty="0">
                <a:latin typeface="Bookman Old Style"/>
              </a:rPr>
              <a:t>1684</a:t>
            </a:r>
            <a:r>
              <a:rPr lang="en-US" sz="4000" dirty="0">
                <a:latin typeface="Bookman Old Style"/>
              </a:rPr>
              <a:t>, La Salle set out to build a </a:t>
            </a:r>
            <a:r>
              <a:rPr lang="en-US" sz="4000" u="sng" dirty="0">
                <a:latin typeface="Bookman Old Style"/>
              </a:rPr>
              <a:t>fort</a:t>
            </a:r>
            <a:r>
              <a:rPr lang="en-US" sz="4000" dirty="0">
                <a:latin typeface="Bookman Old Style"/>
              </a:rPr>
              <a:t> at the mouth of the Mississippi, but his expedition met with </a:t>
            </a:r>
            <a:r>
              <a:rPr lang="en-US" sz="4000" u="sng" dirty="0">
                <a:latin typeface="Bookman Old Style"/>
              </a:rPr>
              <a:t>disaster</a:t>
            </a:r>
            <a:r>
              <a:rPr lang="en-US" sz="4000" dirty="0">
                <a:latin typeface="Bookman Old Style"/>
              </a:rPr>
              <a:t> and his own </a:t>
            </a:r>
            <a:r>
              <a:rPr lang="en-US" sz="4000" u="sng" dirty="0">
                <a:latin typeface="Bookman Old Style"/>
              </a:rPr>
              <a:t>crew</a:t>
            </a:r>
            <a:r>
              <a:rPr lang="en-US" sz="4000" dirty="0">
                <a:latin typeface="Bookman Old Style"/>
              </a:rPr>
              <a:t> ended up killing him </a:t>
            </a:r>
            <a:r>
              <a:rPr lang="en-US" sz="4000">
                <a:latin typeface="Bookman Old Style"/>
              </a:rPr>
              <a:t>in 1687</a:t>
            </a:r>
            <a:r>
              <a:rPr lang="en-US" sz="4000" dirty="0">
                <a:latin typeface="Bookman Old Style"/>
              </a:rPr>
              <a:t>.</a:t>
            </a:r>
            <a:endParaRPr lang="en-US" dirty="0"/>
          </a:p>
        </p:txBody>
      </p:sp>
      <p:pic>
        <p:nvPicPr>
          <p:cNvPr id="3" name="Picture 2" descr="Weekly 150: Cavelier de La Salle | The Mckenzie Banner">
            <a:extLst>
              <a:ext uri="{FF2B5EF4-FFF2-40B4-BE49-F238E27FC236}">
                <a16:creationId xmlns:a16="http://schemas.microsoft.com/office/drawing/2014/main" id="{F6EACB31-6527-DE3B-4DBF-DBB40C62E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2703576"/>
            <a:ext cx="6413500" cy="409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9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undation of the city of Quebec by Samuel de Champlain in 1608, 1848">
            <a:extLst>
              <a:ext uri="{FF2B5EF4-FFF2-40B4-BE49-F238E27FC236}">
                <a16:creationId xmlns:a16="http://schemas.microsoft.com/office/drawing/2014/main" id="{9CBC1DAC-47C4-B777-2E5D-4AB6F01D2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6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CFDA6A-8FC8-FAAD-7A93-A309B42DCC43}"/>
              </a:ext>
            </a:extLst>
          </p:cNvPr>
          <p:cNvSpPr txBox="1"/>
          <p:nvPr/>
        </p:nvSpPr>
        <p:spPr>
          <a:xfrm>
            <a:off x="381000" y="453001"/>
            <a:ext cx="5079489" cy="3742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Bookman Old Style"/>
              </a:rPr>
              <a:t>France gained a foothold in </a:t>
            </a:r>
            <a:r>
              <a:rPr lang="en-US" sz="4000" u="sng" dirty="0">
                <a:latin typeface="Bookman Old Style"/>
              </a:rPr>
              <a:t>America</a:t>
            </a:r>
            <a:r>
              <a:rPr lang="en-US" sz="4000" dirty="0">
                <a:latin typeface="Bookman Old Style"/>
              </a:rPr>
              <a:t> when Samuel de Champlain started the fur-trading post of </a:t>
            </a:r>
            <a:r>
              <a:rPr lang="en-US" sz="4000" u="sng" dirty="0">
                <a:latin typeface="Bookman Old Style"/>
              </a:rPr>
              <a:t>Quebec</a:t>
            </a:r>
            <a:r>
              <a:rPr lang="en-US" sz="4000" dirty="0">
                <a:latin typeface="Bookman Old Style"/>
              </a:rPr>
              <a:t> in 1608.  This became known as </a:t>
            </a:r>
            <a:r>
              <a:rPr lang="en-US" sz="4000" u="sng" dirty="0">
                <a:latin typeface="Bookman Old Style"/>
              </a:rPr>
              <a:t>New France</a:t>
            </a:r>
            <a:r>
              <a:rPr lang="en-US" sz="4000" dirty="0">
                <a:latin typeface="Bookman Old Styl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07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94F5BA-CE02-7BF8-70E5-B340CEBA8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ort Maurepas French Colonial (1699 1811) Ocean Springs, 42% OFF">
            <a:extLst>
              <a:ext uri="{FF2B5EF4-FFF2-40B4-BE49-F238E27FC236}">
                <a16:creationId xmlns:a16="http://schemas.microsoft.com/office/drawing/2014/main" id="{F4EB3983-E66B-EF5C-6FEB-E03815BCE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86" r="5483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877D0-981B-8096-5F5D-668DC80D9AC7}"/>
              </a:ext>
            </a:extLst>
          </p:cNvPr>
          <p:cNvSpPr txBox="1"/>
          <p:nvPr/>
        </p:nvSpPr>
        <p:spPr>
          <a:xfrm>
            <a:off x="8300293" y="81608"/>
            <a:ext cx="3654013" cy="354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Bookman Old Style"/>
              </a:rPr>
              <a:t>In 1699, led by </a:t>
            </a:r>
            <a:r>
              <a:rPr lang="en-US" sz="4000" u="sng" dirty="0">
                <a:latin typeface="Bookman Old Style"/>
              </a:rPr>
              <a:t>Jean Baptiste de Bienville</a:t>
            </a:r>
            <a:r>
              <a:rPr lang="en-US" sz="4000" dirty="0">
                <a:latin typeface="Bookman Old Style"/>
              </a:rPr>
              <a:t>, the French tried again and built their first fort at present-day </a:t>
            </a:r>
            <a:r>
              <a:rPr lang="en-US" sz="4000" u="sng" dirty="0">
                <a:latin typeface="Bookman Old Style"/>
              </a:rPr>
              <a:t>Biloxi</a:t>
            </a:r>
            <a:r>
              <a:rPr lang="en-US" sz="4000" dirty="0">
                <a:latin typeface="Bookman Old Style"/>
              </a:rPr>
              <a:t>, Mississippi.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77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02131-D604-F6B1-36E8-4D3232A24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78E4B1-AB08-E832-592C-79D5B87BF605}"/>
              </a:ext>
            </a:extLst>
          </p:cNvPr>
          <p:cNvSpPr txBox="1"/>
          <p:nvPr/>
        </p:nvSpPr>
        <p:spPr>
          <a:xfrm>
            <a:off x="313509" y="222069"/>
            <a:ext cx="1159981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Bookman Old Style"/>
              </a:rPr>
              <a:t>Over the years, other forts were built along the lower Mississippi including </a:t>
            </a:r>
            <a:r>
              <a:rPr lang="en-US" sz="4000" u="sng" dirty="0">
                <a:latin typeface="Bookman Old Style"/>
              </a:rPr>
              <a:t>New Orleans</a:t>
            </a:r>
            <a:r>
              <a:rPr lang="en-US" sz="4000" dirty="0">
                <a:latin typeface="Bookman Old Style"/>
              </a:rPr>
              <a:t> in 1718.  </a:t>
            </a:r>
            <a:endParaRPr lang="en-US" dirty="0"/>
          </a:p>
        </p:txBody>
      </p:sp>
      <p:pic>
        <p:nvPicPr>
          <p:cNvPr id="3" name="Picture 2" descr="Where to Find French History in New Orleans -">
            <a:extLst>
              <a:ext uri="{FF2B5EF4-FFF2-40B4-BE49-F238E27FC236}">
                <a16:creationId xmlns:a16="http://schemas.microsoft.com/office/drawing/2014/main" id="{C03DBDBB-6F51-D611-0788-B2CC0D2CE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13" y="2163763"/>
            <a:ext cx="68230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47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685AB-5706-4DEF-6444-E35F21A7D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AA8410-729E-C9EC-7E07-3234F7655C29}"/>
              </a:ext>
            </a:extLst>
          </p:cNvPr>
          <p:cNvSpPr txBox="1"/>
          <p:nvPr/>
        </p:nvSpPr>
        <p:spPr>
          <a:xfrm>
            <a:off x="313509" y="222069"/>
            <a:ext cx="11599817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Bookman Old Style"/>
              </a:rPr>
              <a:t>In time, even more forts were built to link the two settled parts of </a:t>
            </a:r>
            <a:r>
              <a:rPr lang="en-US" sz="4000" u="sng" dirty="0">
                <a:latin typeface="Bookman Old Style"/>
              </a:rPr>
              <a:t>New France</a:t>
            </a:r>
            <a:r>
              <a:rPr lang="en-US" sz="4000" dirty="0">
                <a:latin typeface="Bookman Old Style"/>
              </a:rPr>
              <a:t>.  France now held the two main access points to the American </a:t>
            </a:r>
            <a:r>
              <a:rPr lang="en-US" sz="4000" u="sng" dirty="0">
                <a:latin typeface="Bookman Old Style"/>
              </a:rPr>
              <a:t>interior</a:t>
            </a:r>
            <a:r>
              <a:rPr lang="en-US" sz="4000" dirty="0">
                <a:latin typeface="Bookman Old Style"/>
              </a:rPr>
              <a:t>, the St. Lawrence River and the mouth of the Mississippi River.</a:t>
            </a:r>
          </a:p>
        </p:txBody>
      </p:sp>
      <p:pic>
        <p:nvPicPr>
          <p:cNvPr id="3" name="Picture 2" descr="The story of New France: the cradle of modern Canada">
            <a:extLst>
              <a:ext uri="{FF2B5EF4-FFF2-40B4-BE49-F238E27FC236}">
                <a16:creationId xmlns:a16="http://schemas.microsoft.com/office/drawing/2014/main" id="{8338B066-BE12-9FFA-4197-8A5FBA6F6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3327400"/>
            <a:ext cx="6858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95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BA793-6F53-FC5B-7119-4AAC033C8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E3E19-A3F4-DC89-73FE-3AFE26827573}"/>
              </a:ext>
            </a:extLst>
          </p:cNvPr>
          <p:cNvSpPr txBox="1"/>
          <p:nvPr/>
        </p:nvSpPr>
        <p:spPr>
          <a:xfrm>
            <a:off x="300809" y="2038169"/>
            <a:ext cx="1159981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Bookman Old Style"/>
              </a:rPr>
              <a:t>What helped France in exploring the interior of the North American continent?  Why was this important?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0FF846-B84A-7225-221D-73A7225B76FC}"/>
              </a:ext>
            </a:extLst>
          </p:cNvPr>
          <p:cNvSpPr txBox="1"/>
          <p:nvPr/>
        </p:nvSpPr>
        <p:spPr>
          <a:xfrm>
            <a:off x="3244850" y="400050"/>
            <a:ext cx="56896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Bahnschrift"/>
              </a:rPr>
              <a:t>Exit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he Fur Trade | The Canadian Encyclopedia">
            <a:extLst>
              <a:ext uri="{FF2B5EF4-FFF2-40B4-BE49-F238E27FC236}">
                <a16:creationId xmlns:a16="http://schemas.microsoft.com/office/drawing/2014/main" id="{04152634-45F5-648F-8F80-E7478DF4E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86" r="506" b="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CFDA6A-8FC8-FAAD-7A93-A309B42DCC43}"/>
              </a:ext>
            </a:extLst>
          </p:cNvPr>
          <p:cNvSpPr txBox="1"/>
          <p:nvPr/>
        </p:nvSpPr>
        <p:spPr>
          <a:xfrm>
            <a:off x="6635932" y="150379"/>
            <a:ext cx="5618334" cy="3742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Bookman Old Style"/>
              </a:rPr>
              <a:t>New France was the land around the </a:t>
            </a:r>
            <a:r>
              <a:rPr lang="en-US" sz="4000" u="sng" dirty="0">
                <a:latin typeface="Bookman Old Style"/>
              </a:rPr>
              <a:t>St. Lawrence</a:t>
            </a:r>
            <a:r>
              <a:rPr lang="en-US" sz="4000" dirty="0">
                <a:latin typeface="Bookman Old Style"/>
              </a:rPr>
              <a:t> River and the </a:t>
            </a:r>
            <a:r>
              <a:rPr lang="en-US" sz="4000" u="sng" dirty="0">
                <a:latin typeface="Bookman Old Style"/>
              </a:rPr>
              <a:t>Great Lakes</a:t>
            </a:r>
            <a:r>
              <a:rPr lang="en-US" sz="4000" dirty="0">
                <a:latin typeface="Bookman Old Style"/>
              </a:rPr>
              <a:t>.  In 1642, farther upriver from Quebec, another fur-trading post was started named </a:t>
            </a:r>
            <a:r>
              <a:rPr lang="en-US" sz="4000" u="sng" dirty="0">
                <a:latin typeface="Bookman Old Style"/>
              </a:rPr>
              <a:t>Montreal</a:t>
            </a:r>
            <a:r>
              <a:rPr lang="en-US" sz="4000" dirty="0">
                <a:latin typeface="Bookman Old Style"/>
              </a:rPr>
              <a:t>.  Soon it would become the center of the fur trade.</a:t>
            </a:r>
          </a:p>
        </p:txBody>
      </p:sp>
    </p:spTree>
    <p:extLst>
      <p:ext uri="{BB962C8B-B14F-4D97-AF65-F5344CB8AC3E}">
        <p14:creationId xmlns:p14="http://schemas.microsoft.com/office/powerpoint/2010/main" val="101927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ada (New France) - Wikipedia">
            <a:extLst>
              <a:ext uri="{FF2B5EF4-FFF2-40B4-BE49-F238E27FC236}">
                <a16:creationId xmlns:a16="http://schemas.microsoft.com/office/drawing/2014/main" id="{285CCB2C-11A0-5768-A0A3-FA26CDFF9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575" y="4762"/>
            <a:ext cx="6699250" cy="68484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AA08056-D097-A97C-8DF4-941326877ECC}"/>
              </a:ext>
            </a:extLst>
          </p:cNvPr>
          <p:cNvSpPr/>
          <p:nvPr/>
        </p:nvSpPr>
        <p:spPr>
          <a:xfrm>
            <a:off x="6991350" y="3359150"/>
            <a:ext cx="1016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95CF5-07BC-A6B6-FCEC-2B67F46A823C}"/>
              </a:ext>
            </a:extLst>
          </p:cNvPr>
          <p:cNvSpPr/>
          <p:nvPr/>
        </p:nvSpPr>
        <p:spPr>
          <a:xfrm>
            <a:off x="7194549" y="3016250"/>
            <a:ext cx="1016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AFF4B6-FD01-8BAB-78D4-C55131F0300E}"/>
              </a:ext>
            </a:extLst>
          </p:cNvPr>
          <p:cNvSpPr txBox="1"/>
          <p:nvPr/>
        </p:nvSpPr>
        <p:spPr>
          <a:xfrm>
            <a:off x="7245350" y="278765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/>
              <a:t>Quebec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CAD0C-C378-E900-10F6-E468EC204EEE}"/>
              </a:ext>
            </a:extLst>
          </p:cNvPr>
          <p:cNvSpPr txBox="1"/>
          <p:nvPr/>
        </p:nvSpPr>
        <p:spPr>
          <a:xfrm>
            <a:off x="5626100" y="3136900"/>
            <a:ext cx="14859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Montreal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1151B-B42C-FCFC-F2BA-686A3C286BD0}"/>
              </a:ext>
            </a:extLst>
          </p:cNvPr>
          <p:cNvSpPr txBox="1"/>
          <p:nvPr/>
        </p:nvSpPr>
        <p:spPr>
          <a:xfrm>
            <a:off x="7721600" y="44450"/>
            <a:ext cx="4229100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New France</a:t>
            </a:r>
            <a:endParaRPr lang="en-US" sz="6000"/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Mid-1600s</a:t>
            </a:r>
          </a:p>
        </p:txBody>
      </p:sp>
    </p:spTree>
    <p:extLst>
      <p:ext uri="{BB962C8B-B14F-4D97-AF65-F5344CB8AC3E}">
        <p14:creationId xmlns:p14="http://schemas.microsoft.com/office/powerpoint/2010/main" val="183805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CFDA6A-8FC8-FAAD-7A93-A309B42DCC43}"/>
              </a:ext>
            </a:extLst>
          </p:cNvPr>
          <p:cNvSpPr txBox="1"/>
          <p:nvPr/>
        </p:nvSpPr>
        <p:spPr>
          <a:xfrm>
            <a:off x="-5966" y="136702"/>
            <a:ext cx="11553441" cy="38704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Bookman Old Style"/>
              </a:rPr>
              <a:t>By the mid-1600s, most of the French living here were male </a:t>
            </a:r>
            <a:r>
              <a:rPr lang="en-US" sz="4000" u="sng" dirty="0">
                <a:latin typeface="Bookman Old Style"/>
              </a:rPr>
              <a:t>fur traders</a:t>
            </a:r>
            <a:r>
              <a:rPr lang="en-US" sz="4000" dirty="0">
                <a:latin typeface="Bookman Old Style"/>
              </a:rPr>
              <a:t> and </a:t>
            </a:r>
            <a:r>
              <a:rPr lang="en-US" sz="4000" u="sng" dirty="0">
                <a:latin typeface="Bookman Old Style"/>
              </a:rPr>
              <a:t>missionaries</a:t>
            </a:r>
            <a:r>
              <a:rPr lang="en-US" sz="4000" dirty="0">
                <a:latin typeface="Bookman Old Style"/>
              </a:rPr>
              <a:t>.  Most of them were here only temporarily, unlike the English settlers who were making </a:t>
            </a:r>
            <a:r>
              <a:rPr lang="en-US" sz="4000" u="sng" dirty="0">
                <a:latin typeface="Bookman Old Style"/>
              </a:rPr>
              <a:t>permanent</a:t>
            </a:r>
            <a:r>
              <a:rPr lang="en-US" sz="4000" dirty="0">
                <a:latin typeface="Bookman Old Style"/>
              </a:rPr>
              <a:t> homes in America.</a:t>
            </a:r>
          </a:p>
        </p:txBody>
      </p:sp>
      <p:pic>
        <p:nvPicPr>
          <p:cNvPr id="5" name="Picture 4" descr="French fur trade | Indians, Insanity, and American History Blog">
            <a:extLst>
              <a:ext uri="{FF2B5EF4-FFF2-40B4-BE49-F238E27FC236}">
                <a16:creationId xmlns:a16="http://schemas.microsoft.com/office/drawing/2014/main" id="{B8D65554-8E50-3B17-8EA0-08849E72F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1" y="3149467"/>
            <a:ext cx="6222998" cy="356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8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CFDA6A-8FC8-FAAD-7A93-A309B42DCC43}"/>
              </a:ext>
            </a:extLst>
          </p:cNvPr>
          <p:cNvSpPr txBox="1"/>
          <p:nvPr/>
        </p:nvSpPr>
        <p:spPr>
          <a:xfrm>
            <a:off x="313509" y="222069"/>
            <a:ext cx="1159981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Bookman Old Style"/>
              </a:rPr>
              <a:t>France’s North American empire was based on the </a:t>
            </a:r>
            <a:r>
              <a:rPr lang="en-US" sz="4000" u="sng" dirty="0">
                <a:latin typeface="Bookman Old Style"/>
              </a:rPr>
              <a:t>fur</a:t>
            </a:r>
            <a:r>
              <a:rPr lang="en-US" sz="4000" dirty="0">
                <a:latin typeface="Bookman Old Style"/>
              </a:rPr>
              <a:t> trade.  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B593F-6090-0A15-121C-9EC89038F100}"/>
              </a:ext>
            </a:extLst>
          </p:cNvPr>
          <p:cNvSpPr txBox="1"/>
          <p:nvPr/>
        </p:nvSpPr>
        <p:spPr>
          <a:xfrm>
            <a:off x="65314" y="5434149"/>
            <a:ext cx="11848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How was this different than the Spanish or Great Britain?</a:t>
            </a:r>
          </a:p>
        </p:txBody>
      </p:sp>
      <p:pic>
        <p:nvPicPr>
          <p:cNvPr id="4" name="Picture 3" descr="The Fur Trade was the impetus for the expansion of British and French  colonies in Canada. | Fur trade, Native american history, Native american">
            <a:extLst>
              <a:ext uri="{FF2B5EF4-FFF2-40B4-BE49-F238E27FC236}">
                <a16:creationId xmlns:a16="http://schemas.microsoft.com/office/drawing/2014/main" id="{AAE13DAE-38EE-71F9-8B7E-B83FD0542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15240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orth American fur trade - Wikipedia">
            <a:extLst>
              <a:ext uri="{FF2B5EF4-FFF2-40B4-BE49-F238E27FC236}">
                <a16:creationId xmlns:a16="http://schemas.microsoft.com/office/drawing/2014/main" id="{B6B42AFB-F6C5-465C-0D05-45E9016E0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" r="2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CFDA6A-8FC8-FAAD-7A93-A309B42DCC43}"/>
              </a:ext>
            </a:extLst>
          </p:cNvPr>
          <p:cNvSpPr txBox="1"/>
          <p:nvPr/>
        </p:nvSpPr>
        <p:spPr>
          <a:xfrm>
            <a:off x="304800" y="135501"/>
            <a:ext cx="4380989" cy="3742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Bookman Old Style"/>
              </a:rPr>
              <a:t>For the fur trade to be </a:t>
            </a:r>
            <a:r>
              <a:rPr lang="en-US" sz="4000" u="sng" dirty="0">
                <a:latin typeface="Bookman Old Style"/>
              </a:rPr>
              <a:t>successful</a:t>
            </a:r>
            <a:r>
              <a:rPr lang="en-US" sz="4000" dirty="0">
                <a:latin typeface="Bookman Old Style"/>
              </a:rPr>
              <a:t>, France needed the Native Americans to cooperate with them.  This affected how the French </a:t>
            </a:r>
            <a:r>
              <a:rPr lang="en-US" sz="4000" u="sng" dirty="0">
                <a:latin typeface="Bookman Old Style"/>
              </a:rPr>
              <a:t>treated</a:t>
            </a:r>
            <a:r>
              <a:rPr lang="en-US" sz="4000" dirty="0">
                <a:latin typeface="Bookman Old Style"/>
              </a:rPr>
              <a:t> the Native Americans.</a:t>
            </a:r>
          </a:p>
        </p:txBody>
      </p:sp>
    </p:spTree>
    <p:extLst>
      <p:ext uri="{BB962C8B-B14F-4D97-AF65-F5344CB8AC3E}">
        <p14:creationId xmlns:p14="http://schemas.microsoft.com/office/powerpoint/2010/main" val="359627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rench fur traders and Native Americans dancing at a rendezvous in the  north woods. Hand-colored woodcut Stock Photo - Alamy">
            <a:extLst>
              <a:ext uri="{FF2B5EF4-FFF2-40B4-BE49-F238E27FC236}">
                <a16:creationId xmlns:a16="http://schemas.microsoft.com/office/drawing/2014/main" id="{6CDB1A45-2CD3-F166-C65C-0B06BEEC2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" b="1101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CFDA6A-8FC8-FAAD-7A93-A309B42DCC43}"/>
              </a:ext>
            </a:extLst>
          </p:cNvPr>
          <p:cNvSpPr txBox="1"/>
          <p:nvPr/>
        </p:nvSpPr>
        <p:spPr>
          <a:xfrm>
            <a:off x="7303010" y="72001"/>
            <a:ext cx="4888989" cy="3704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Bookman Old Style"/>
              </a:rPr>
              <a:t>Typically, the </a:t>
            </a:r>
            <a:r>
              <a:rPr lang="en-US" sz="4000" u="sng" dirty="0">
                <a:latin typeface="Bookman Old Style"/>
              </a:rPr>
              <a:t>French</a:t>
            </a:r>
            <a:r>
              <a:rPr lang="en-US" sz="4000" dirty="0">
                <a:latin typeface="Bookman Old Style"/>
              </a:rPr>
              <a:t> treated the Native Americans better than other Europeans.  Fur traders got along with Native Americans, often living in Indian </a:t>
            </a:r>
            <a:r>
              <a:rPr lang="en-US" sz="4000" u="sng" dirty="0">
                <a:latin typeface="Bookman Old Style"/>
              </a:rPr>
              <a:t>villages</a:t>
            </a:r>
            <a:r>
              <a:rPr lang="en-US" sz="4000" dirty="0">
                <a:latin typeface="Bookman Old Style"/>
              </a:rPr>
              <a:t> and marrying Native American </a:t>
            </a:r>
            <a:r>
              <a:rPr lang="en-US" sz="4000" u="sng" dirty="0">
                <a:latin typeface="Bookman Old Style"/>
              </a:rPr>
              <a:t>women</a:t>
            </a:r>
            <a:r>
              <a:rPr lang="en-US" sz="4000" dirty="0">
                <a:latin typeface="Bookman Old Styl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642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CFDA6A-8FC8-FAAD-7A93-A309B42DCC43}"/>
              </a:ext>
            </a:extLst>
          </p:cNvPr>
          <p:cNvSpPr txBox="1"/>
          <p:nvPr/>
        </p:nvSpPr>
        <p:spPr>
          <a:xfrm>
            <a:off x="453209" y="120469"/>
            <a:ext cx="1159981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u="sng" dirty="0">
                <a:latin typeface="Bookman Old Style"/>
              </a:rPr>
              <a:t>Voyageurs</a:t>
            </a:r>
            <a:r>
              <a:rPr lang="en-US" sz="4000" dirty="0">
                <a:latin typeface="Bookman Old Style"/>
              </a:rPr>
              <a:t> and canoeists were the well-known French fur traders in </a:t>
            </a:r>
            <a:r>
              <a:rPr lang="en-US" sz="4000" u="sng" dirty="0">
                <a:latin typeface="Bookman Old Style"/>
              </a:rPr>
              <a:t>America</a:t>
            </a:r>
            <a:r>
              <a:rPr lang="en-US" sz="4000" dirty="0">
                <a:latin typeface="Bookman Old Style"/>
              </a:rPr>
              <a:t>.</a:t>
            </a:r>
            <a:endParaRPr lang="en-US" dirty="0"/>
          </a:p>
        </p:txBody>
      </p:sp>
      <p:pic>
        <p:nvPicPr>
          <p:cNvPr id="3" name="Picture 2" descr="Voyageurs - Wikipedia">
            <a:extLst>
              <a:ext uri="{FF2B5EF4-FFF2-40B4-BE49-F238E27FC236}">
                <a16:creationId xmlns:a16="http://schemas.microsoft.com/office/drawing/2014/main" id="{258CDA80-B6C2-B057-59F4-7CE81B0C0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1480026"/>
            <a:ext cx="8864599" cy="52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_Channel_Section_Location xmlns="2800c042-622a-4f2d-84f5-863c0cd05f56" xsi:nil="true"/>
    <Self_Registration_Enabled xmlns="2800c042-622a-4f2d-84f5-863c0cd05f56" xsi:nil="true"/>
    <TeamsChannelId xmlns="2800c042-622a-4f2d-84f5-863c0cd05f56" xsi:nil="true"/>
    <IsNotebookLocked xmlns="2800c042-622a-4f2d-84f5-863c0cd05f56" xsi:nil="true"/>
    <_activity xmlns="2800c042-622a-4f2d-84f5-863c0cd05f56" xsi:nil="true"/>
    <FolderType xmlns="2800c042-622a-4f2d-84f5-863c0cd05f56" xsi:nil="true"/>
    <Distribution_Groups xmlns="2800c042-622a-4f2d-84f5-863c0cd05f56" xsi:nil="true"/>
    <NotebookType xmlns="2800c042-622a-4f2d-84f5-863c0cd05f56" xsi:nil="true"/>
    <Students xmlns="2800c042-622a-4f2d-84f5-863c0cd05f56">
      <UserInfo>
        <DisplayName/>
        <AccountId xsi:nil="true"/>
        <AccountType/>
      </UserInfo>
    </Students>
    <Student_Groups xmlns="2800c042-622a-4f2d-84f5-863c0cd05f56">
      <UserInfo>
        <DisplayName/>
        <AccountId xsi:nil="true"/>
        <AccountType/>
      </UserInfo>
    </Student_Groups>
    <LMS_Mappings xmlns="2800c042-622a-4f2d-84f5-863c0cd05f56" xsi:nil="true"/>
    <Invited_Teachers xmlns="2800c042-622a-4f2d-84f5-863c0cd05f56" xsi:nil="true"/>
    <Invited_Students xmlns="2800c042-622a-4f2d-84f5-863c0cd05f56" xsi:nil="true"/>
    <Has_Teacher_Only_SectionGroup xmlns="2800c042-622a-4f2d-84f5-863c0cd05f56" xsi:nil="true"/>
    <CultureName xmlns="2800c042-622a-4f2d-84f5-863c0cd05f56" xsi:nil="true"/>
    <Owner xmlns="2800c042-622a-4f2d-84f5-863c0cd05f56">
      <UserInfo>
        <DisplayName/>
        <AccountId xsi:nil="true"/>
        <AccountType/>
      </UserInfo>
    </Owner>
    <AppVersion xmlns="2800c042-622a-4f2d-84f5-863c0cd05f56" xsi:nil="true"/>
    <DefaultSectionNames xmlns="2800c042-622a-4f2d-84f5-863c0cd05f56" xsi:nil="true"/>
    <Is_Collaboration_Space_Locked xmlns="2800c042-622a-4f2d-84f5-863c0cd05f56" xsi:nil="true"/>
    <Math_Settings xmlns="2800c042-622a-4f2d-84f5-863c0cd05f56" xsi:nil="true"/>
    <Templates xmlns="2800c042-622a-4f2d-84f5-863c0cd05f56" xsi:nil="true"/>
    <Teachers xmlns="2800c042-622a-4f2d-84f5-863c0cd05f56">
      <UserInfo>
        <DisplayName/>
        <AccountId xsi:nil="true"/>
        <AccountType/>
      </UserInfo>
    </Teach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620CBD9E9D547B9BB7EBCCFEDD714" ma:contentTypeVersion="35" ma:contentTypeDescription="Create a new document." ma:contentTypeScope="" ma:versionID="aea2d3b1dd3b534e37f6e14db5c93ce3">
  <xsd:schema xmlns:xsd="http://www.w3.org/2001/XMLSchema" xmlns:xs="http://www.w3.org/2001/XMLSchema" xmlns:p="http://schemas.microsoft.com/office/2006/metadata/properties" xmlns:ns3="2fe0b559-9c5f-4029-99c4-6e02796bc6e3" xmlns:ns4="2800c042-622a-4f2d-84f5-863c0cd05f56" targetNamespace="http://schemas.microsoft.com/office/2006/metadata/properties" ma:root="true" ma:fieldsID="4ec4d15e444caf204b5ce74283fca8f0" ns3:_="" ns4:_="">
    <xsd:import namespace="2fe0b559-9c5f-4029-99c4-6e02796bc6e3"/>
    <xsd:import namespace="2800c042-622a-4f2d-84f5-863c0cd05f5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_activity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e0b559-9c5f-4029-99c4-6e02796bc6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0c042-622a-4f2d-84f5-863c0cd05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ServiceObjectDetectorVersions" ma:index="4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940C47-F6DC-4E5B-923C-F931B3D3BA1B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2fe0b559-9c5f-4029-99c4-6e02796bc6e3"/>
    <ds:schemaRef ds:uri="http://schemas.microsoft.com/office/infopath/2007/PartnerControls"/>
    <ds:schemaRef ds:uri="2800c042-622a-4f2d-84f5-863c0cd05f5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87AC9E-3ED2-4EBA-82C9-83893EFBA2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06D674-709A-45F6-9051-1222E58C8B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e0b559-9c5f-4029-99c4-6e02796bc6e3"/>
    <ds:schemaRef ds:uri="2800c042-622a-4f2d-84f5-863c0cd05f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5837</TotalTime>
  <Words>618</Words>
  <Application>Microsoft Office PowerPoint</Application>
  <PresentationFormat>Widescreen</PresentationFormat>
  <Paragraphs>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Bahnschrift</vt:lpstr>
      <vt:lpstr>Bookman Old Style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Runkle</dc:creator>
  <cp:lastModifiedBy>Michael Runkle</cp:lastModifiedBy>
  <cp:revision>455</cp:revision>
  <dcterms:created xsi:type="dcterms:W3CDTF">2024-01-12T18:41:27Z</dcterms:created>
  <dcterms:modified xsi:type="dcterms:W3CDTF">2024-01-22T13:59:05Z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0x010100122620CBD9E9D547B9BB7EBCCFEDD714</vt:lpwstr>
  </property>
</Properties>
</file>